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8288000" cy="10287000"/>
  <p:notesSz cx="6858000" cy="9144000"/>
  <p:embeddedFontLst>
    <p:embeddedFont>
      <p:font typeface="WenQuanYi" panose="020B0604020202020204" charset="-128"/>
      <p:regular r:id="rId17"/>
    </p:embeddedFont>
    <p:embeddedFont>
      <p:font typeface="字由点字典黑 65J" panose="020B0604020202020204" charset="-122"/>
      <p:regular r:id="rId18"/>
    </p:embeddedFont>
    <p:embeddedFont>
      <p:font typeface="Anton" pitchFamily="2" charset="0"/>
      <p:regular r:id="rId19"/>
    </p:embeddedFont>
    <p:embeddedFont>
      <p:font typeface="Calibri" panose="020F0502020204030204" pitchFamily="34" charset="0"/>
      <p:regular r:id="rId20"/>
      <p:bold r:id="rId21"/>
      <p:italic r:id="rId22"/>
      <p:boldItalic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2" d="100"/>
          <a:sy n="72" d="100"/>
        </p:scale>
        <p:origin x="654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1/30/2022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1/30/2022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1/30/2022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CB0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49231" y="1612392"/>
            <a:ext cx="14989538" cy="5171517"/>
            <a:chOff x="0" y="0"/>
            <a:chExt cx="19986050" cy="6895357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38583" b="53423"/>
            <a:stretch>
              <a:fillRect/>
            </a:stretch>
          </p:blipFill>
          <p:spPr>
            <a:xfrm>
              <a:off x="0" y="0"/>
              <a:ext cx="19838791" cy="25080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38583" b="53423"/>
            <a:stretch>
              <a:fillRect/>
            </a:stretch>
          </p:blipFill>
          <p:spPr>
            <a:xfrm>
              <a:off x="0" y="6636863"/>
              <a:ext cx="19838791" cy="25080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7287" t="51383" r="7006" b="28349"/>
            <a:stretch>
              <a:fillRect/>
            </a:stretch>
          </p:blipFill>
          <p:spPr>
            <a:xfrm rot="-5400000">
              <a:off x="-3208391" y="3419172"/>
              <a:ext cx="6701682" cy="250687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7287" t="51383" r="7006" b="28349"/>
            <a:stretch>
              <a:fillRect/>
            </a:stretch>
          </p:blipFill>
          <p:spPr>
            <a:xfrm rot="-5400000">
              <a:off x="16509866" y="3419172"/>
              <a:ext cx="6701682" cy="250687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2269762" y="2359787"/>
            <a:ext cx="13748475" cy="37624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830"/>
              </a:lnSpc>
            </a:pPr>
            <a:r>
              <a:rPr lang="en-US" sz="8936">
                <a:solidFill>
                  <a:srgbClr val="FFFFFF"/>
                </a:solidFill>
                <a:latin typeface="字由点字典黑 65J"/>
              </a:rPr>
              <a:t>2021</a:t>
            </a:r>
          </a:p>
          <a:p>
            <a:pPr algn="ctr">
              <a:lnSpc>
                <a:spcPts val="9830"/>
              </a:lnSpc>
            </a:pPr>
            <a:r>
              <a:rPr lang="en-US" sz="8936">
                <a:solidFill>
                  <a:srgbClr val="FFFFFF"/>
                </a:solidFill>
                <a:ea typeface="字由点字典黑 65J"/>
              </a:rPr>
              <a:t>快速傅里叶变换</a:t>
            </a:r>
          </a:p>
          <a:p>
            <a:pPr algn="ctr">
              <a:lnSpc>
                <a:spcPts val="9830"/>
              </a:lnSpc>
            </a:pPr>
            <a:r>
              <a:rPr lang="en-US" sz="8936">
                <a:solidFill>
                  <a:srgbClr val="FFFFFF"/>
                </a:solidFill>
                <a:ea typeface="字由点字典黑 65J"/>
              </a:rPr>
              <a:t>的并行算法研究及实现 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5004" t="40037" r="25004" b="52869"/>
          <a:stretch>
            <a:fillRect/>
          </a:stretch>
        </p:blipFill>
        <p:spPr>
          <a:xfrm>
            <a:off x="6144532" y="9213542"/>
            <a:ext cx="1994146" cy="44758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5004" t="40037" r="25004" b="52869"/>
          <a:stretch>
            <a:fillRect/>
          </a:stretch>
        </p:blipFill>
        <p:spPr>
          <a:xfrm>
            <a:off x="10149322" y="9213542"/>
            <a:ext cx="1994146" cy="44758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5194977" y="7908795"/>
            <a:ext cx="7936146" cy="4082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33"/>
              </a:lnSpc>
            </a:pPr>
            <a:r>
              <a:rPr lang="en-US" sz="2380">
                <a:solidFill>
                  <a:srgbClr val="FFFFFF"/>
                </a:solidFill>
                <a:ea typeface="字由点字典黑 65J"/>
              </a:rPr>
              <a:t>答辩人：肖劲涛     指导老师：苏波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179705" y="9023684"/>
            <a:ext cx="3966691" cy="4082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33"/>
              </a:lnSpc>
            </a:pPr>
            <a:r>
              <a:rPr lang="en-US" sz="2380">
                <a:solidFill>
                  <a:srgbClr val="FFFFFF"/>
                </a:solidFill>
                <a:latin typeface="字由点字典黑 65J"/>
              </a:rPr>
              <a:t>2022-1-30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175927" y="7263107"/>
            <a:ext cx="7936146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ea typeface="WenQuanYi"/>
              </a:rPr>
              <a:t>计算机科学与技术学院：软件1804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CB0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57501"/>
          <a:stretch>
            <a:fillRect/>
          </a:stretch>
        </p:blipFill>
        <p:spPr>
          <a:xfrm>
            <a:off x="4172834" y="3749301"/>
            <a:ext cx="1731781" cy="238383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3111"/>
          <a:stretch>
            <a:fillRect/>
          </a:stretch>
        </p:blipFill>
        <p:spPr>
          <a:xfrm>
            <a:off x="5904616" y="3749301"/>
            <a:ext cx="1503181" cy="2383835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5542666" y="3996974"/>
            <a:ext cx="571500" cy="1774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560"/>
              </a:lnSpc>
            </a:pPr>
            <a:r>
              <a:rPr lang="en-US" sz="10400" spc="1092">
                <a:solidFill>
                  <a:srgbClr val="6CB0C2"/>
                </a:solidFill>
                <a:latin typeface="Anton"/>
              </a:rPr>
              <a:t>3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9334500" y="3711201"/>
            <a:ext cx="6076950" cy="2716508"/>
            <a:chOff x="0" y="0"/>
            <a:chExt cx="8102600" cy="3622010"/>
          </a:xfrm>
        </p:grpSpPr>
        <p:sp>
          <p:nvSpPr>
            <p:cNvPr id="6" name="TextBox 6"/>
            <p:cNvSpPr txBox="1"/>
            <p:nvPr/>
          </p:nvSpPr>
          <p:spPr>
            <a:xfrm>
              <a:off x="0" y="28575"/>
              <a:ext cx="8102600" cy="25148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7359"/>
                </a:lnSpc>
              </a:pPr>
              <a:r>
                <a:rPr lang="en-US" sz="6400">
                  <a:solidFill>
                    <a:srgbClr val="FFFFFF"/>
                  </a:solidFill>
                  <a:ea typeface="字由点字典黑 65J"/>
                </a:rPr>
                <a:t>研究的思路</a:t>
              </a:r>
            </a:p>
            <a:p>
              <a:pPr algn="l">
                <a:lnSpc>
                  <a:spcPts val="7359"/>
                </a:lnSpc>
              </a:pPr>
              <a:r>
                <a:rPr lang="en-US" sz="6400">
                  <a:solidFill>
                    <a:srgbClr val="FFFFFF"/>
                  </a:solidFill>
                  <a:ea typeface="字由点字典黑 65J"/>
                </a:rPr>
                <a:t>和过程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50800" y="3150205"/>
              <a:ext cx="8051800" cy="4718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940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0" y="-66675"/>
            <a:ext cx="6534716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ea typeface="WenQuanYi"/>
              </a:rPr>
              <a:t>快速傅里叶变换的并行算法研究及实现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5192921" y="9763125"/>
            <a:ext cx="3095079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ea typeface="WenQuanYi"/>
              </a:rPr>
              <a:t>软件1804 肖劲涛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057275"/>
            <a:ext cx="2848106" cy="697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20"/>
              </a:lnSpc>
            </a:pPr>
            <a:r>
              <a:rPr lang="en-US" sz="4800" spc="360">
                <a:solidFill>
                  <a:srgbClr val="6CB0C2"/>
                </a:solidFill>
                <a:ea typeface="字由点字典黑 65J"/>
              </a:rPr>
              <a:t>算法分析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7188324" y="3708400"/>
            <a:ext cx="3911352" cy="2794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599" lvl="1" indent="-431800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ea typeface="WenQuanYi"/>
              </a:rPr>
              <a:t>蝶分析</a:t>
            </a:r>
          </a:p>
          <a:p>
            <a:pPr marL="863599" lvl="1" indent="-431800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ea typeface="WenQuanYi"/>
              </a:rPr>
              <a:t>复杂度分析</a:t>
            </a:r>
          </a:p>
          <a:p>
            <a:pPr marL="863599" lvl="1" indent="-431800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ea typeface="WenQuanYi"/>
              </a:rPr>
              <a:t>旋转因子分析</a:t>
            </a:r>
          </a:p>
          <a:p>
            <a:pPr marL="863599" lvl="1" indent="-431800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ea typeface="WenQuanYi"/>
              </a:rPr>
              <a:t>等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0" y="-66675"/>
            <a:ext cx="6534716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6CB0C2"/>
                </a:solidFill>
                <a:ea typeface="WenQuanYi"/>
              </a:rPr>
              <a:t>快速傅里叶变换的并行算法研究及实现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5192921" y="9763125"/>
            <a:ext cx="3095079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6CB0C2"/>
                </a:solidFill>
                <a:ea typeface="WenQuanYi"/>
              </a:rPr>
              <a:t>软件1804 肖劲涛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057275"/>
            <a:ext cx="2848106" cy="697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20"/>
              </a:lnSpc>
            </a:pPr>
            <a:r>
              <a:rPr lang="en-US" sz="4800" spc="360">
                <a:solidFill>
                  <a:srgbClr val="6CB0C2"/>
                </a:solidFill>
                <a:ea typeface="字由点字典黑 65J"/>
              </a:rPr>
              <a:t>技术路线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5311825" y="3708400"/>
            <a:ext cx="7664351" cy="2794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599" lvl="1" indent="-431800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ea typeface="WenQuanYi"/>
              </a:rPr>
              <a:t>串行：C++</a:t>
            </a:r>
          </a:p>
          <a:p>
            <a:pPr marL="863599" lvl="1" indent="-431800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ea typeface="WenQuanYi"/>
              </a:rPr>
              <a:t>多进程：MPI或OpenMP、C++</a:t>
            </a:r>
          </a:p>
          <a:p>
            <a:pPr marL="863599" lvl="1" indent="-431800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ea typeface="WenQuanYi"/>
              </a:rPr>
              <a:t>多线程：C++标准库</a:t>
            </a:r>
          </a:p>
          <a:p>
            <a:pPr marL="863599" lvl="1" indent="-431800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WenQuanYi"/>
              </a:rPr>
              <a:t>GPU并行：CUDA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0" y="-66675"/>
            <a:ext cx="6534716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6CB0C2"/>
                </a:solidFill>
                <a:ea typeface="WenQuanYi"/>
              </a:rPr>
              <a:t>快速傅里叶变换的并行算法研究及实现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5192921" y="9763125"/>
            <a:ext cx="3095079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6CB0C2"/>
                </a:solidFill>
                <a:ea typeface="WenQuanYi"/>
              </a:rPr>
              <a:t>软件1804 肖劲涛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CB0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57501"/>
          <a:stretch>
            <a:fillRect/>
          </a:stretch>
        </p:blipFill>
        <p:spPr>
          <a:xfrm>
            <a:off x="4172834" y="3749301"/>
            <a:ext cx="1731781" cy="238383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3111"/>
          <a:stretch>
            <a:fillRect/>
          </a:stretch>
        </p:blipFill>
        <p:spPr>
          <a:xfrm>
            <a:off x="5904616" y="3749301"/>
            <a:ext cx="1503181" cy="2383835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5542666" y="3996974"/>
            <a:ext cx="571500" cy="1774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560"/>
              </a:lnSpc>
            </a:pPr>
            <a:r>
              <a:rPr lang="en-US" sz="10400" spc="1092">
                <a:solidFill>
                  <a:srgbClr val="6CB0C2"/>
                </a:solidFill>
                <a:latin typeface="Anton"/>
              </a:rPr>
              <a:t>4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9334500" y="3711201"/>
            <a:ext cx="6076950" cy="2716508"/>
            <a:chOff x="0" y="0"/>
            <a:chExt cx="8102600" cy="3622010"/>
          </a:xfrm>
        </p:grpSpPr>
        <p:sp>
          <p:nvSpPr>
            <p:cNvPr id="6" name="TextBox 6"/>
            <p:cNvSpPr txBox="1"/>
            <p:nvPr/>
          </p:nvSpPr>
          <p:spPr>
            <a:xfrm>
              <a:off x="0" y="28575"/>
              <a:ext cx="8102600" cy="25148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359"/>
                </a:lnSpc>
              </a:pPr>
              <a:r>
                <a:rPr lang="en-US" sz="6399">
                  <a:solidFill>
                    <a:srgbClr val="FFFFFF"/>
                  </a:solidFill>
                  <a:ea typeface="字由点字典黑 65J"/>
                </a:rPr>
                <a:t>工作进度</a:t>
              </a:r>
            </a:p>
            <a:p>
              <a:pPr algn="l">
                <a:lnSpc>
                  <a:spcPts val="7359"/>
                </a:lnSpc>
              </a:pPr>
              <a:r>
                <a:rPr lang="en-US" sz="6400">
                  <a:solidFill>
                    <a:srgbClr val="FFFFFF"/>
                  </a:solidFill>
                  <a:ea typeface="字由点字典黑 65J"/>
                </a:rPr>
                <a:t>与安排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50800" y="3150205"/>
              <a:ext cx="8051800" cy="4718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940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0" y="-66675"/>
            <a:ext cx="6534716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ea typeface="WenQuanYi"/>
              </a:rPr>
              <a:t>快速傅里叶变换的并行算法研究及实现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5192921" y="9763125"/>
            <a:ext cx="3095079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ea typeface="WenQuanYi"/>
              </a:rPr>
              <a:t>软件1804 肖劲涛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057275"/>
            <a:ext cx="2848106" cy="697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20"/>
              </a:lnSpc>
            </a:pPr>
            <a:r>
              <a:rPr lang="en-US" sz="4800" spc="360">
                <a:solidFill>
                  <a:srgbClr val="6CB0C2"/>
                </a:solidFill>
                <a:ea typeface="字由点字典黑 65J"/>
              </a:rPr>
              <a:t>工作方向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6680374" y="3355975"/>
            <a:ext cx="4927253" cy="3498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599" lvl="1" indent="-431800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ea typeface="WenQuanYi"/>
              </a:rPr>
              <a:t>查阅文献</a:t>
            </a:r>
          </a:p>
          <a:p>
            <a:pPr marL="863599" lvl="1" indent="-431800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ea typeface="WenQuanYi"/>
              </a:rPr>
              <a:t>编写传统串行算法</a:t>
            </a:r>
          </a:p>
          <a:p>
            <a:pPr marL="863599" lvl="1" indent="-431800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ea typeface="WenQuanYi"/>
              </a:rPr>
              <a:t>并行化串行算法</a:t>
            </a:r>
          </a:p>
          <a:p>
            <a:pPr marL="863599" lvl="1" indent="-431800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ea typeface="WenQuanYi"/>
              </a:rPr>
              <a:t>编写并行算法</a:t>
            </a:r>
          </a:p>
          <a:p>
            <a:pPr marL="863599" lvl="1" indent="-431800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ea typeface="WenQuanYi"/>
              </a:rPr>
              <a:t>算法分析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0" y="-66675"/>
            <a:ext cx="6534716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6CB0C2"/>
                </a:solidFill>
                <a:ea typeface="WenQuanYi"/>
              </a:rPr>
              <a:t>快速傅里叶变换的并行算法研究及实现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5192921" y="9763125"/>
            <a:ext cx="3095079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6CB0C2"/>
                </a:solidFill>
                <a:ea typeface="WenQuanYi"/>
              </a:rPr>
              <a:t>软件1804 肖劲涛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057275"/>
            <a:ext cx="2848106" cy="697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20"/>
              </a:lnSpc>
            </a:pPr>
            <a:r>
              <a:rPr lang="en-US" sz="4800" spc="360">
                <a:solidFill>
                  <a:srgbClr val="6CB0C2"/>
                </a:solidFill>
                <a:ea typeface="字由点字典黑 65J"/>
              </a:rPr>
              <a:t>时间安排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4902473" y="3708400"/>
            <a:ext cx="8483054" cy="2794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599" lvl="1" indent="-431800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ea typeface="WenQuanYi"/>
              </a:rPr>
              <a:t>二月：开发串行算法</a:t>
            </a:r>
          </a:p>
          <a:p>
            <a:pPr marL="863599" lvl="1" indent="-431800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ea typeface="WenQuanYi"/>
              </a:rPr>
              <a:t>三月：并行化</a:t>
            </a:r>
          </a:p>
          <a:p>
            <a:pPr marL="863599" lvl="1" indent="-431800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ea typeface="WenQuanYi"/>
              </a:rPr>
              <a:t>四月：开发并行算法以及算法分析</a:t>
            </a:r>
          </a:p>
          <a:p>
            <a:pPr marL="863599" lvl="1" indent="-431800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ea typeface="WenQuanYi"/>
              </a:rPr>
              <a:t>五月：定稿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0" y="-66675"/>
            <a:ext cx="6534716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6CB0C2"/>
                </a:solidFill>
                <a:ea typeface="WenQuanYi"/>
              </a:rPr>
              <a:t>快速傅里叶变换的并行算法研究及实现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5192921" y="9763125"/>
            <a:ext cx="3095079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6CB0C2"/>
                </a:solidFill>
                <a:ea typeface="WenQuanYi"/>
              </a:rPr>
              <a:t>软件1804 肖劲涛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673612" y="1818735"/>
            <a:ext cx="2438400" cy="1377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200"/>
              </a:lnSpc>
            </a:pPr>
            <a:r>
              <a:rPr lang="en-US" sz="8000">
                <a:solidFill>
                  <a:srgbClr val="626262"/>
                </a:solidFill>
                <a:ea typeface="字由点字典黑 65J"/>
              </a:rPr>
              <a:t>目 录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2749812" y="3015710"/>
            <a:ext cx="3886389" cy="688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00"/>
              </a:lnSpc>
            </a:pPr>
            <a:r>
              <a:rPr lang="en-US" sz="4000" spc="100">
                <a:solidFill>
                  <a:srgbClr val="626262"/>
                </a:solidFill>
                <a:latin typeface="字由点字典黑 65J"/>
              </a:rPr>
              <a:t>Contents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4001292" y="5070479"/>
            <a:ext cx="11782425" cy="1894546"/>
            <a:chOff x="0" y="0"/>
            <a:chExt cx="15709900" cy="2526062"/>
          </a:xfrm>
        </p:grpSpPr>
        <p:sp>
          <p:nvSpPr>
            <p:cNvPr id="5" name="TextBox 5"/>
            <p:cNvSpPr txBox="1"/>
            <p:nvPr/>
          </p:nvSpPr>
          <p:spPr>
            <a:xfrm>
              <a:off x="0" y="-66675"/>
              <a:ext cx="5816600" cy="7956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040"/>
                </a:lnSpc>
              </a:pPr>
              <a:r>
                <a:rPr lang="en-US" sz="3600">
                  <a:solidFill>
                    <a:srgbClr val="626262"/>
                  </a:solidFill>
                  <a:ea typeface="字由点字典黑 65J"/>
                </a:rPr>
                <a:t>选题的意义及内容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1677067"/>
              <a:ext cx="5816600" cy="7956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040"/>
                </a:lnSpc>
              </a:pPr>
              <a:r>
                <a:rPr lang="en-US" sz="3600">
                  <a:solidFill>
                    <a:srgbClr val="626262"/>
                  </a:solidFill>
                  <a:ea typeface="字由点字典黑 65J"/>
                </a:rPr>
                <a:t>课题的发展现状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9918700" y="-66675"/>
              <a:ext cx="5791200" cy="7956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040"/>
                </a:lnSpc>
              </a:pPr>
              <a:r>
                <a:rPr lang="en-US" sz="3600">
                  <a:solidFill>
                    <a:srgbClr val="626262"/>
                  </a:solidFill>
                  <a:ea typeface="字由点字典黑 65J"/>
                </a:rPr>
                <a:t>研究思路和过程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9918700" y="1730407"/>
              <a:ext cx="5791200" cy="7956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040"/>
                </a:lnSpc>
              </a:pPr>
              <a:r>
                <a:rPr lang="en-US" sz="3600">
                  <a:solidFill>
                    <a:srgbClr val="626262"/>
                  </a:solidFill>
                  <a:ea typeface="字由点字典黑 65J"/>
                </a:rPr>
                <a:t>关键技术和难点</a:t>
              </a: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2919802" y="5001899"/>
            <a:ext cx="629065" cy="613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>
                <a:solidFill>
                  <a:srgbClr val="FFFFFF"/>
                </a:solidFill>
                <a:latin typeface="字由点字典黑 65J"/>
              </a:rPr>
              <a:t>01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2770983" y="6281761"/>
            <a:ext cx="777884" cy="777884"/>
            <a:chOff x="0" y="0"/>
            <a:chExt cx="1037178" cy="1037178"/>
          </a:xfrm>
        </p:grpSpPr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037178" cy="1037178"/>
            </a:xfrm>
            <a:prstGeom prst="rect">
              <a:avLst/>
            </a:prstGeom>
          </p:spPr>
        </p:pic>
        <p:sp>
          <p:nvSpPr>
            <p:cNvPr id="12" name="TextBox 12"/>
            <p:cNvSpPr txBox="1"/>
            <p:nvPr/>
          </p:nvSpPr>
          <p:spPr>
            <a:xfrm>
              <a:off x="139711" y="115364"/>
              <a:ext cx="795867" cy="7956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040"/>
                </a:lnSpc>
              </a:pPr>
              <a:r>
                <a:rPr lang="en-US" sz="3600">
                  <a:solidFill>
                    <a:srgbClr val="FFFFFF"/>
                  </a:solidFill>
                  <a:latin typeface="字由点字典黑 65J"/>
                </a:rPr>
                <a:t>02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0210008" y="4953000"/>
            <a:ext cx="777884" cy="781694"/>
            <a:chOff x="0" y="0"/>
            <a:chExt cx="1037178" cy="1042258"/>
          </a:xfrm>
        </p:grpSpPr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243" r="243"/>
            <a:stretch>
              <a:fillRect/>
            </a:stretch>
          </p:blipFill>
          <p:spPr>
            <a:xfrm>
              <a:off x="0" y="0"/>
              <a:ext cx="1037178" cy="1042258"/>
            </a:xfrm>
            <a:prstGeom prst="rect">
              <a:avLst/>
            </a:prstGeom>
          </p:spPr>
        </p:pic>
        <p:sp>
          <p:nvSpPr>
            <p:cNvPr id="15" name="TextBox 15"/>
            <p:cNvSpPr txBox="1"/>
            <p:nvPr/>
          </p:nvSpPr>
          <p:spPr>
            <a:xfrm>
              <a:off x="139711" y="89964"/>
              <a:ext cx="795867" cy="7956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040"/>
                </a:lnSpc>
              </a:pPr>
              <a:r>
                <a:rPr lang="en-US" sz="3600">
                  <a:solidFill>
                    <a:srgbClr val="FFFFFF"/>
                  </a:solidFill>
                  <a:latin typeface="字由点字典黑 65J"/>
                </a:rPr>
                <a:t>03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0210008" y="6281761"/>
            <a:ext cx="777884" cy="781694"/>
            <a:chOff x="0" y="0"/>
            <a:chExt cx="1037178" cy="1042258"/>
          </a:xfrm>
        </p:grpSpPr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243" r="243"/>
            <a:stretch>
              <a:fillRect/>
            </a:stretch>
          </p:blipFill>
          <p:spPr>
            <a:xfrm>
              <a:off x="0" y="0"/>
              <a:ext cx="1037178" cy="1042258"/>
            </a:xfrm>
            <a:prstGeom prst="rect">
              <a:avLst/>
            </a:prstGeom>
          </p:spPr>
        </p:pic>
        <p:sp>
          <p:nvSpPr>
            <p:cNvPr id="18" name="TextBox 18"/>
            <p:cNvSpPr txBox="1"/>
            <p:nvPr/>
          </p:nvSpPr>
          <p:spPr>
            <a:xfrm>
              <a:off x="120656" y="89964"/>
              <a:ext cx="795867" cy="7956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040"/>
                </a:lnSpc>
              </a:pPr>
              <a:r>
                <a:rPr lang="en-US" sz="3600">
                  <a:solidFill>
                    <a:srgbClr val="FFFFFF"/>
                  </a:solidFill>
                  <a:latin typeface="字由点字典黑 65J"/>
                </a:rPr>
                <a:t>04</a:t>
              </a:r>
            </a:p>
          </p:txBody>
        </p:sp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269" t="39222" b="53603"/>
          <a:stretch>
            <a:fillRect/>
          </a:stretch>
        </p:blipFill>
        <p:spPr>
          <a:xfrm>
            <a:off x="2749812" y="3971385"/>
            <a:ext cx="12866158" cy="147887"/>
          </a:xfrm>
          <a:prstGeom prst="rect">
            <a:avLst/>
          </a:prstGeom>
        </p:spPr>
      </p:pic>
      <p:grpSp>
        <p:nvGrpSpPr>
          <p:cNvPr id="20" name="Group 20"/>
          <p:cNvGrpSpPr/>
          <p:nvPr/>
        </p:nvGrpSpPr>
        <p:grpSpPr>
          <a:xfrm>
            <a:off x="2770983" y="4956810"/>
            <a:ext cx="777884" cy="777884"/>
            <a:chOff x="0" y="0"/>
            <a:chExt cx="1037178" cy="1037178"/>
          </a:xfrm>
        </p:grpSpPr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037178" cy="1037178"/>
            </a:xfrm>
            <a:prstGeom prst="rect">
              <a:avLst/>
            </a:prstGeom>
          </p:spPr>
        </p:pic>
        <p:sp>
          <p:nvSpPr>
            <p:cNvPr id="22" name="TextBox 22"/>
            <p:cNvSpPr txBox="1"/>
            <p:nvPr/>
          </p:nvSpPr>
          <p:spPr>
            <a:xfrm>
              <a:off x="139711" y="115364"/>
              <a:ext cx="795867" cy="7956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040"/>
                </a:lnSpc>
              </a:pPr>
              <a:r>
                <a:rPr lang="en-US" sz="3600">
                  <a:solidFill>
                    <a:srgbClr val="FFFFFF"/>
                  </a:solidFill>
                  <a:latin typeface="字由点字典黑 65J"/>
                </a:rPr>
                <a:t>01</a:t>
              </a:r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0" y="-66675"/>
            <a:ext cx="6534716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6CB0C2"/>
                </a:solidFill>
                <a:ea typeface="WenQuanYi"/>
              </a:rPr>
              <a:t>快速傅里叶变换的并行算法研究及实现 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5192921" y="9763125"/>
            <a:ext cx="3095079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6CB0C2"/>
                </a:solidFill>
                <a:ea typeface="WenQuanYi"/>
              </a:rPr>
              <a:t>软件1804 肖劲涛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CB0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57501"/>
          <a:stretch>
            <a:fillRect/>
          </a:stretch>
        </p:blipFill>
        <p:spPr>
          <a:xfrm>
            <a:off x="4172834" y="3749301"/>
            <a:ext cx="1731781" cy="238383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3111"/>
          <a:stretch>
            <a:fillRect/>
          </a:stretch>
        </p:blipFill>
        <p:spPr>
          <a:xfrm>
            <a:off x="5904616" y="3749301"/>
            <a:ext cx="1503181" cy="2383835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5542666" y="3996974"/>
            <a:ext cx="571500" cy="1774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560"/>
              </a:lnSpc>
            </a:pPr>
            <a:r>
              <a:rPr lang="en-US" sz="10400" spc="1092">
                <a:solidFill>
                  <a:srgbClr val="6CB0C2"/>
                </a:solidFill>
                <a:latin typeface="Anton"/>
              </a:rPr>
              <a:t>1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9334500" y="3711201"/>
            <a:ext cx="6076950" cy="2716508"/>
            <a:chOff x="0" y="0"/>
            <a:chExt cx="8102600" cy="3622010"/>
          </a:xfrm>
        </p:grpSpPr>
        <p:sp>
          <p:nvSpPr>
            <p:cNvPr id="6" name="TextBox 6"/>
            <p:cNvSpPr txBox="1"/>
            <p:nvPr/>
          </p:nvSpPr>
          <p:spPr>
            <a:xfrm>
              <a:off x="0" y="28575"/>
              <a:ext cx="8102600" cy="25148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7359"/>
                </a:lnSpc>
              </a:pPr>
              <a:r>
                <a:rPr lang="en-US" sz="6400">
                  <a:solidFill>
                    <a:srgbClr val="FFFFFF"/>
                  </a:solidFill>
                  <a:ea typeface="字由点字典黑 65J"/>
                </a:rPr>
                <a:t>选题的意义</a:t>
              </a:r>
            </a:p>
            <a:p>
              <a:pPr algn="l">
                <a:lnSpc>
                  <a:spcPts val="7359"/>
                </a:lnSpc>
              </a:pPr>
              <a:r>
                <a:rPr lang="en-US" sz="6400">
                  <a:solidFill>
                    <a:srgbClr val="FFFFFF"/>
                  </a:solidFill>
                  <a:ea typeface="字由点字典黑 65J"/>
                </a:rPr>
                <a:t>及内容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50800" y="3150205"/>
              <a:ext cx="8051800" cy="4718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940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5192921" y="9763125"/>
            <a:ext cx="3095079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ea typeface="WenQuanYi"/>
              </a:rPr>
              <a:t>软件1804 肖劲涛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0" y="-66675"/>
            <a:ext cx="6534716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ea typeface="WenQuanYi"/>
              </a:rPr>
              <a:t>快速傅里叶变换的并行算法研究及实现 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057275"/>
            <a:ext cx="2848106" cy="697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20"/>
              </a:lnSpc>
            </a:pPr>
            <a:r>
              <a:rPr lang="en-US" sz="4800" spc="360">
                <a:solidFill>
                  <a:srgbClr val="6CB0C2"/>
                </a:solidFill>
                <a:ea typeface="字由点字典黑 65J"/>
              </a:rPr>
              <a:t>课题背景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4394448" y="4060825"/>
            <a:ext cx="9499104" cy="2089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599" lvl="1" indent="-431800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ea typeface="WenQuanYi"/>
              </a:rPr>
              <a:t>多核心CPU与高性能GPU的发展</a:t>
            </a:r>
          </a:p>
          <a:p>
            <a:pPr marL="863599" lvl="1" indent="-431800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ea typeface="WenQuanYi"/>
              </a:rPr>
              <a:t>现有FFT算法在特定情况下存在缺陷</a:t>
            </a:r>
          </a:p>
          <a:p>
            <a:pPr marL="863599" lvl="1" indent="-431800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ea typeface="WenQuanYi"/>
              </a:rPr>
              <a:t>新并行架构的提出、多线程编程的成熟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0" y="-66675"/>
            <a:ext cx="6534716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6CB0C2"/>
                </a:solidFill>
                <a:ea typeface="WenQuanYi"/>
              </a:rPr>
              <a:t>快速傅里叶变换的并行算法研究及实现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5192921" y="9763125"/>
            <a:ext cx="3095079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6CB0C2"/>
                </a:solidFill>
                <a:ea typeface="WenQuanYi"/>
              </a:rPr>
              <a:t>软件1804 肖劲涛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057275"/>
            <a:ext cx="3278061" cy="697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20"/>
              </a:lnSpc>
            </a:pPr>
            <a:r>
              <a:rPr lang="en-US" sz="4800" spc="360">
                <a:solidFill>
                  <a:srgbClr val="6CB0C2"/>
                </a:solidFill>
                <a:ea typeface="字由点字典黑 65J"/>
              </a:rPr>
              <a:t>傅里叶变换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0" y="-66675"/>
            <a:ext cx="6534716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6CB0C2"/>
                </a:solidFill>
                <a:ea typeface="WenQuanYi"/>
              </a:rPr>
              <a:t>快速傅里叶变换的并行算法研究及实现 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5192921" y="9763125"/>
            <a:ext cx="3095079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6CB0C2"/>
                </a:solidFill>
                <a:ea typeface="WenQuanYi"/>
              </a:rPr>
              <a:t>软件1804 肖劲涛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C2272A0-9853-4AE8-ADDD-DF6DB14FD4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571500"/>
            <a:ext cx="10668000" cy="85344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057275"/>
            <a:ext cx="3278061" cy="697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20"/>
              </a:lnSpc>
            </a:pPr>
            <a:r>
              <a:rPr lang="en-US" sz="4800" spc="360">
                <a:solidFill>
                  <a:srgbClr val="6CB0C2"/>
                </a:solidFill>
                <a:ea typeface="字由点字典黑 65J"/>
              </a:rPr>
              <a:t>傅里叶变换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2370449" y="4413250"/>
            <a:ext cx="13547102" cy="1384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599" lvl="1" indent="-431800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ea typeface="WenQuanYi"/>
              </a:rPr>
              <a:t>假设前提：所有的信号都由正弦波叠加而成</a:t>
            </a:r>
          </a:p>
          <a:p>
            <a:pPr marL="863599" lvl="1" indent="-431800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ea typeface="WenQuanYi"/>
              </a:rPr>
              <a:t>实际作用：将时域信号变换为频域信号，也可以逆变换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0" y="-66675"/>
            <a:ext cx="6534716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6CB0C2"/>
                </a:solidFill>
                <a:ea typeface="WenQuanYi"/>
              </a:rPr>
              <a:t>快速傅里叶变换的并行算法研究及实现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5192921" y="9763125"/>
            <a:ext cx="3095079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6CB0C2"/>
                </a:solidFill>
                <a:ea typeface="WenQuanYi"/>
              </a:rPr>
              <a:t>软件1804 肖劲涛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057275"/>
            <a:ext cx="2848106" cy="697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20"/>
              </a:lnSpc>
            </a:pPr>
            <a:r>
              <a:rPr lang="en-US" sz="4800" spc="360">
                <a:solidFill>
                  <a:srgbClr val="6CB0C2"/>
                </a:solidFill>
                <a:ea typeface="字由点字典黑 65J"/>
              </a:rPr>
              <a:t>课题意义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4902473" y="3355975"/>
            <a:ext cx="8483054" cy="3498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599" lvl="1" indent="-431800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ea typeface="WenQuanYi"/>
              </a:rPr>
              <a:t>计算精度</a:t>
            </a:r>
          </a:p>
          <a:p>
            <a:pPr marL="863599" lvl="1" indent="-431800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ea typeface="WenQuanYi"/>
              </a:rPr>
              <a:t>系统能耗</a:t>
            </a:r>
          </a:p>
          <a:p>
            <a:pPr marL="863599" lvl="1" indent="-431800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ea typeface="WenQuanYi"/>
              </a:rPr>
              <a:t>理论计算复杂度与实际的最小边界</a:t>
            </a:r>
          </a:p>
          <a:p>
            <a:pPr marL="863599" lvl="1" indent="-431800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ea typeface="WenQuanYi"/>
              </a:rPr>
              <a:t>数据迁移量的减少</a:t>
            </a:r>
          </a:p>
          <a:p>
            <a:pPr marL="863599" lvl="1" indent="-431800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ea typeface="WenQuanYi"/>
              </a:rPr>
              <a:t>系数访问效率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902473" y="2476002"/>
            <a:ext cx="3886051" cy="589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ea typeface="WenQuanYi"/>
              </a:rPr>
              <a:t>给出优化建议，包括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0" y="-66675"/>
            <a:ext cx="6534716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6CB0C2"/>
                </a:solidFill>
                <a:ea typeface="WenQuanYi"/>
              </a:rPr>
              <a:t>快速傅里叶变换的并行算法研究及实现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5192921" y="9763125"/>
            <a:ext cx="3095079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6CB0C2"/>
                </a:solidFill>
                <a:ea typeface="WenQuanYi"/>
              </a:rPr>
              <a:t>软件1804 肖劲涛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CB0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57501"/>
          <a:stretch>
            <a:fillRect/>
          </a:stretch>
        </p:blipFill>
        <p:spPr>
          <a:xfrm>
            <a:off x="4172834" y="3749301"/>
            <a:ext cx="1731781" cy="238383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3111"/>
          <a:stretch>
            <a:fillRect/>
          </a:stretch>
        </p:blipFill>
        <p:spPr>
          <a:xfrm>
            <a:off x="5904616" y="3749301"/>
            <a:ext cx="1503181" cy="2383835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5542666" y="3996974"/>
            <a:ext cx="571500" cy="1774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560"/>
              </a:lnSpc>
            </a:pPr>
            <a:r>
              <a:rPr lang="en-US" sz="10400" spc="1092">
                <a:solidFill>
                  <a:srgbClr val="6CB0C2"/>
                </a:solidFill>
                <a:latin typeface="Anton"/>
              </a:rPr>
              <a:t>2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9334500" y="3711201"/>
            <a:ext cx="6076950" cy="2716508"/>
            <a:chOff x="0" y="0"/>
            <a:chExt cx="8102600" cy="3622010"/>
          </a:xfrm>
        </p:grpSpPr>
        <p:sp>
          <p:nvSpPr>
            <p:cNvPr id="6" name="TextBox 6"/>
            <p:cNvSpPr txBox="1"/>
            <p:nvPr/>
          </p:nvSpPr>
          <p:spPr>
            <a:xfrm>
              <a:off x="0" y="28575"/>
              <a:ext cx="8102600" cy="25148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359"/>
                </a:lnSpc>
              </a:pPr>
              <a:r>
                <a:rPr lang="en-US" sz="6399">
                  <a:solidFill>
                    <a:srgbClr val="FFFFFF"/>
                  </a:solidFill>
                  <a:ea typeface="字由点字典黑 65J"/>
                </a:rPr>
                <a:t>课题的发展</a:t>
              </a:r>
            </a:p>
            <a:p>
              <a:pPr algn="l">
                <a:lnSpc>
                  <a:spcPts val="7359"/>
                </a:lnSpc>
              </a:pPr>
              <a:r>
                <a:rPr lang="en-US" sz="6400">
                  <a:solidFill>
                    <a:srgbClr val="FFFFFF"/>
                  </a:solidFill>
                  <a:ea typeface="字由点字典黑 65J"/>
                </a:rPr>
                <a:t>及现状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50800" y="3150205"/>
              <a:ext cx="8051800" cy="4718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940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0" y="-66675"/>
            <a:ext cx="6534716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ea typeface="WenQuanYi"/>
              </a:rPr>
              <a:t>快速傅里叶变换的并行算法研究及实现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5192921" y="9763125"/>
            <a:ext cx="3095079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ea typeface="WenQuanYi"/>
              </a:rPr>
              <a:t>软件1804 肖劲涛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057275"/>
            <a:ext cx="2848106" cy="697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20"/>
              </a:lnSpc>
            </a:pPr>
            <a:r>
              <a:rPr lang="en-US" sz="4800" spc="360">
                <a:solidFill>
                  <a:srgbClr val="6CB0C2"/>
                </a:solidFill>
                <a:ea typeface="字由点字典黑 65J"/>
              </a:rPr>
              <a:t>算法发展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5540871" y="2710180"/>
            <a:ext cx="7206258" cy="47904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ea typeface="WenQuanYi"/>
              </a:rPr>
              <a:t>思想渊源：高斯分治法</a:t>
            </a: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ea typeface="WenQuanYi"/>
              </a:rPr>
              <a:t>最早的计算机算法：Cooley-Tukey</a:t>
            </a: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ea typeface="WenQuanYi"/>
              </a:rPr>
              <a:t>高阶基K-FFT算法</a:t>
            </a: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ea typeface="WenQuanYi"/>
              </a:rPr>
              <a:t>混合基算法</a:t>
            </a: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ea typeface="WenQuanYi"/>
              </a:rPr>
              <a:t>质数因子算法</a:t>
            </a: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ea typeface="WenQuanYi"/>
              </a:rPr>
              <a:t>递归FFT算法</a:t>
            </a: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ea typeface="WenQuanYi"/>
              </a:rPr>
              <a:t>分裂基FFT算法</a:t>
            </a: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WenQuanYi"/>
              </a:rPr>
              <a:t>Winograd算法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0" y="-66675"/>
            <a:ext cx="6534716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6CB0C2"/>
                </a:solidFill>
                <a:ea typeface="WenQuanYi"/>
              </a:rPr>
              <a:t>快速傅里叶变换的并行算法研究及实现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5192921" y="9763125"/>
            <a:ext cx="3095079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6CB0C2"/>
                </a:solidFill>
                <a:ea typeface="WenQuanYi"/>
              </a:rPr>
              <a:t>软件1804 肖劲涛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191</Words>
  <Application>Microsoft Office PowerPoint</Application>
  <PresentationFormat>自定义</PresentationFormat>
  <Paragraphs>102</Paragraphs>
  <Slides>15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1" baseType="lpstr">
      <vt:lpstr>WenQuanYi</vt:lpstr>
      <vt:lpstr>Calibri</vt:lpstr>
      <vt:lpstr>Arial</vt:lpstr>
      <vt:lpstr>字由点字典黑 65J</vt:lpstr>
      <vt:lpstr>Anton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2021 快速傅里叶变换的并行算法研究及实现</dc:title>
  <cp:lastModifiedBy>劲涛 肖</cp:lastModifiedBy>
  <cp:revision>2</cp:revision>
  <dcterms:created xsi:type="dcterms:W3CDTF">2006-08-16T00:00:00Z</dcterms:created>
  <dcterms:modified xsi:type="dcterms:W3CDTF">2022-01-30T09:16:31Z</dcterms:modified>
  <dc:identifier>DAE25TL3zWw</dc:identifier>
</cp:coreProperties>
</file>